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84" r:id="rId3"/>
    <p:sldId id="289" r:id="rId4"/>
    <p:sldId id="266" r:id="rId5"/>
    <p:sldId id="301" r:id="rId6"/>
    <p:sldId id="264" r:id="rId7"/>
    <p:sldId id="290" r:id="rId8"/>
    <p:sldId id="300" r:id="rId9"/>
    <p:sldId id="265" r:id="rId10"/>
    <p:sldId id="267" r:id="rId11"/>
    <p:sldId id="281" r:id="rId12"/>
    <p:sldId id="258" r:id="rId13"/>
    <p:sldId id="294" r:id="rId14"/>
    <p:sldId id="279" r:id="rId15"/>
    <p:sldId id="303" r:id="rId16"/>
    <p:sldId id="291" r:id="rId17"/>
    <p:sldId id="292" r:id="rId18"/>
    <p:sldId id="295" r:id="rId19"/>
    <p:sldId id="296" r:id="rId20"/>
    <p:sldId id="297" r:id="rId21"/>
    <p:sldId id="298" r:id="rId22"/>
    <p:sldId id="299" r:id="rId23"/>
    <p:sldId id="293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CB2"/>
    <a:srgbClr val="E0BADD"/>
    <a:srgbClr val="A54B9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91" autoAdjust="0"/>
    <p:restoredTop sz="94004" autoAdjust="0"/>
  </p:normalViewPr>
  <p:slideViewPr>
    <p:cSldViewPr snapToGrid="0">
      <p:cViewPr>
        <p:scale>
          <a:sx n="66" d="100"/>
          <a:sy n="66" d="100"/>
        </p:scale>
        <p:origin x="2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ED46-F0A5-4C80-A371-D04B6E003FB4}" type="datetimeFigureOut">
              <a:rPr lang="en-IN" smtClean="0"/>
              <a:t>2022-09-19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9D4B-B650-4233-B528-4F6E50274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://informationtransfereconomics.blogspot.com/2017/02/information-equilibrium-code.html" TargetMode="External"/><Relationship Id="rId7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versity.org/wiki/Python_Concepts" TargetMode="External"/><Relationship Id="rId4" Type="http://schemas.openxmlformats.org/officeDocument/2006/relationships/hyperlink" Target="https://creativecommons.org/licenses/by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68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Hindi and Tamil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79D4B-B650-4233-B528-4F6E50274A8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05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://informationtransfereconomics.blogspot.com/2017/02/information-equilibrium-code.html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versity.org/wiki/Python_Concepts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7" tooltip="https://randlow.github.io/posts/machine-learning/hybrid-colab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8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79D4B-B650-4233-B528-4F6E50274A8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9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1673-253F-BD7A-CA90-03784214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2389F-F037-81A0-8AC7-FACA5E96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9D1AB-2589-8F7F-2EBC-B42962AA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6903-6BA4-4F60-9856-D940AFBC5E7D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26B2-AC5C-59DE-35D3-AD8D17C0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59D92-B219-6DD5-26F8-A8E0D63B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3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13EC-E14A-FCD1-2E39-928F592E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91FCC-19FD-4DC8-6AF5-4D174686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DFD-8A79-A617-7033-6AF0B5CA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B218-96FD-4879-9CF7-06D7EDD1334E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9C84-5598-8598-6EF5-43622C0B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3F02-5EA3-1B43-4607-D0F83DEB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0EE8A-EEB0-1D9C-2274-A6F88F084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47C3A-E333-5DFA-11B0-47B52FB5A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D20B3-F84F-9C8D-0F4F-94C980F2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42DB-601E-4ACF-B19A-359EDC102E27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7669-7F38-7501-0505-0F0284D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5F1D-40EF-0760-6D29-79D8CD91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3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0AF-3E01-C460-8524-1028EB0C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B450-FB0B-035F-0910-8EE20F75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536-ABD8-3293-A312-A3D106C8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815A-CF8A-46D4-95E4-16BC0AA255B0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19E3-3D46-63D2-0455-E42BBD3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61FD-A786-B400-B268-F62ED91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9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BDD-ACF9-4589-87F0-E1BE9D31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322B-E812-D085-131F-878AE337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26B4-F7DA-5EF5-38DB-0FD70A87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B0D1-C2FD-4312-A8C0-EE0F8BA7B1CE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1DE84-83DB-9C23-D0FD-BEBDB5B8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204D-3907-9A80-1822-8B2E66F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588D-B134-FE9C-A742-B6012DB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A455-83A9-02D3-517B-D946DF387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A92F-AC96-E95D-BBCE-4C23FC6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781E4-9215-7503-E4F0-3DF94A86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65F-536E-4E18-8339-15EECBCEEA7A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44426-43EF-B879-541C-25255699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CD7A-FC2E-DA20-388C-1CCD754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2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F303-069A-0F31-FF06-5FF2359D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CA57A-6236-12C9-A044-934BC2C1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7BC18-A751-2DB4-3CDD-7089D8737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375C-6651-97A9-B7DC-1E5A8D1EC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2668-78D7-5649-DF98-45DCFE319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84D3C-E4B0-A1F9-3AB6-A78527BC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2B56-8C1A-4DE5-B93F-ED49AA66A3CB}" type="datetime1">
              <a:rPr lang="en-IN" smtClean="0"/>
              <a:t>2022-09-21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BD9D-A920-E399-48BB-ABEFF48C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B4CFE-4A29-0F9A-8EE5-C8DCF30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9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D064-37A5-6D02-1560-FBC190DB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15BF-B9C4-E7C8-CE5F-E2C7AEB8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4D52-E89C-4864-B52A-D4D4F90D828A}" type="datetime1">
              <a:rPr lang="en-IN" smtClean="0"/>
              <a:t>2022-09-21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48EE1-FC87-1493-9C86-AB83468B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0FA0-24B2-2DCE-4BBD-B93807DC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3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B14FA-7118-26A0-F7E4-BB434BA0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2DC7-A101-4568-87C0-0363B9BA03F7}" type="datetime1">
              <a:rPr lang="en-IN" smtClean="0"/>
              <a:t>2022-09-21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93F0C-E41E-85E5-B4CB-7803EE93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8911-58D1-B6CA-128C-A927D1E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411-710C-08EB-CD95-873D7E0C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F8D0-4E0B-F1EA-87FD-F616F1F4D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7E630-C40D-0D6B-B6C4-14745BD8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42B1-923C-E1BC-E830-323379C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0E00-C029-4E35-8F44-67548491701B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F768-19CC-506B-EE66-55A12235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88C0-1575-CD7C-1A59-238D2A52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9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A7B-3D4B-43E6-F9B4-D2B5B63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A13FE-C504-4FD2-3A51-6A5C427C8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1B8B1-D7CF-08FF-4319-5F96AAE5B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6D135-4108-470C-7A34-E4B1C52A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EDD5-2D4B-4DFE-83A9-10BC5E87A5CE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448B7-9D1D-2B96-BB5B-233EBD6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5006-1527-84F1-B024-2B7AFFBF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11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0AB4E-771C-7255-9489-AC0688F3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95F4-262D-42AF-E89E-16FFFB744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C6E8-8329-9D11-35C0-EF0F84EF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9B23-7C30-407E-BB4A-2EE99A2C0BC7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5235-7688-D8CD-DE14-FA1CE400F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FBA2-2A86-D8E4-CCEF-B4E70BC25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6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1117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low.github.io/posts/machine-learning/hybrid-colab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nformationtransfereconomics.blogspot.com/2017/02/information-equilibrium-code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en.wikiversity.org/wiki/Python_Concept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informationtransfereconomics.blogspot.com/2017/02/information-equilibrium-code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pdf-miniature-file-icon-2127829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ikidata.org/wiki/Q20051297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563965" y="2250906"/>
            <a:ext cx="105111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6300" b="1" dirty="0"/>
              <a:t>      Climate Knowledge Hunt</a:t>
            </a:r>
            <a:endParaRPr sz="6300"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247515" y="403280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September 24</a:t>
            </a:r>
            <a:r>
              <a:rPr lang="en-IN" baseline="30000" dirty="0"/>
              <a:t>th</a:t>
            </a:r>
            <a:r>
              <a:rPr lang="en-IN" dirty="0"/>
              <a:t>, 2022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5825256" y="4983835"/>
            <a:ext cx="5767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3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Volunteer developer at #SemanticClimate</a:t>
            </a:r>
            <a:endParaRPr kumimoji="0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Co-founder of science podcast,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IndiaAsksWhy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E572A-1260-DBD4-FBEA-D119858F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90" y="189786"/>
            <a:ext cx="1165634" cy="12517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8C238-B196-69F3-81A8-2D2A94DE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93B9-9031-F221-790F-14985DE1D171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46084-D91A-51A8-B359-63E745599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80" y="349134"/>
            <a:ext cx="1288787" cy="1157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8E57D-C967-727A-5013-06BEBD8ED7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2"/>
          <a:stretch/>
        </p:blipFill>
        <p:spPr>
          <a:xfrm>
            <a:off x="8610342" y="1506761"/>
            <a:ext cx="2881759" cy="668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A04458-4D33-DE5D-574A-4E6AD4D88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92" y="201733"/>
            <a:ext cx="1239831" cy="1239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E76CE7-6490-B88F-62FF-8C18F0D47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" y="1451174"/>
            <a:ext cx="2885563" cy="5496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021F3F-68D3-FBBF-1343-DC0E37831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" y="488451"/>
            <a:ext cx="2088379" cy="712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423881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10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0D478-8426-9536-013E-7C80593DB4A0}"/>
              </a:ext>
            </a:extLst>
          </p:cNvPr>
          <p:cNvSpPr txBox="1"/>
          <p:nvPr/>
        </p:nvSpPr>
        <p:spPr>
          <a:xfrm>
            <a:off x="210986" y="222730"/>
            <a:ext cx="732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See the big picture using dictionaries!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92688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6713DC-CBE1-C959-1BAF-F88DB75DAF3A}"/>
              </a:ext>
            </a:extLst>
          </p:cNvPr>
          <p:cNvGraphicFramePr>
            <a:graphicFrameLocks noGrp="1"/>
          </p:cNvGraphicFramePr>
          <p:nvPr/>
        </p:nvGraphicFramePr>
        <p:xfrm>
          <a:off x="1453540" y="3159625"/>
          <a:ext cx="7255031" cy="2573518"/>
        </p:xfrm>
        <a:graphic>
          <a:graphicData uri="http://schemas.openxmlformats.org/drawingml/2006/table">
            <a:tbl>
              <a:tblPr/>
              <a:tblGrid>
                <a:gridCol w="2384920">
                  <a:extLst>
                    <a:ext uri="{9D8B030D-6E8A-4147-A177-3AD203B41FA5}">
                      <a16:colId xmlns:a16="http://schemas.microsoft.com/office/drawing/2014/main" val="522171911"/>
                    </a:ext>
                  </a:extLst>
                </a:gridCol>
                <a:gridCol w="4870111">
                  <a:extLst>
                    <a:ext uri="{9D8B030D-6E8A-4147-A177-3AD203B41FA5}">
                      <a16:colId xmlns:a16="http://schemas.microsoft.com/office/drawing/2014/main" val="137605654"/>
                    </a:ext>
                  </a:extLst>
                </a:gridCol>
              </a:tblGrid>
              <a:tr h="908301">
                <a:tc>
                  <a:txBody>
                    <a:bodyPr/>
                    <a:lstStyle/>
                    <a:p>
                      <a:pPr rtl="0" fontAlgn="t"/>
                      <a:r>
                        <a:rPr lang="ca-ES" dirty="0">
                          <a:effectLst/>
                        </a:rPr>
                        <a:t>adaptació al canvi climàtic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IN" dirty="0">
                          <a:solidFill>
                            <a:srgbClr val="A2A9B1"/>
                          </a:solidFill>
                          <a:effectLst/>
                        </a:rPr>
                        <a:t>No description defined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938600"/>
                  </a:ext>
                </a:extLst>
              </a:tr>
              <a:tr h="64337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Central Kurdish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1" fontAlgn="t"/>
                      <a:r>
                        <a:rPr lang="ar-AE">
                          <a:effectLst/>
                          <a:latin typeface="Tahoma" panose="020B0604030504040204" pitchFamily="34" charset="0"/>
                        </a:rPr>
                        <a:t>ڕاھاتن بە گۆڕانی ئاووھەوا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5434"/>
                  </a:ext>
                </a:extLst>
              </a:tr>
              <a:tr h="64337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Czech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cs-CZ" dirty="0">
                          <a:effectLst/>
                        </a:rPr>
                        <a:t>adaptace na globální oteplování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006157"/>
                  </a:ext>
                </a:extLst>
              </a:tr>
              <a:tr h="37845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Danish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da-DK" dirty="0">
                          <a:effectLst/>
                        </a:rPr>
                        <a:t>klimatilpasning</a:t>
                      </a:r>
                    </a:p>
                  </a:txBody>
                  <a:tcPr>
                    <a:lnL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8CC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749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3CD769-96C9-125E-94A9-D7E8258C3626}"/>
              </a:ext>
            </a:extLst>
          </p:cNvPr>
          <p:cNvSpPr txBox="1"/>
          <p:nvPr/>
        </p:nvSpPr>
        <p:spPr>
          <a:xfrm>
            <a:off x="5413828" y="458806"/>
            <a:ext cx="833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rgbClr val="92D050"/>
                </a:solidFill>
              </a:rPr>
              <a:t>(Q260607)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39994-145F-38A4-47E0-FA6E0E5B286D}"/>
              </a:ext>
            </a:extLst>
          </p:cNvPr>
          <p:cNvSpPr txBox="1"/>
          <p:nvPr/>
        </p:nvSpPr>
        <p:spPr>
          <a:xfrm>
            <a:off x="348343" y="2306965"/>
            <a:ext cx="345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4FA564-E0F1-E415-26F2-D4EC786A201C}"/>
              </a:ext>
            </a:extLst>
          </p:cNvPr>
          <p:cNvCxnSpPr>
            <a:cxnSpLocks/>
          </p:cNvCxnSpPr>
          <p:nvPr/>
        </p:nvCxnSpPr>
        <p:spPr>
          <a:xfrm>
            <a:off x="7585001" y="1365022"/>
            <a:ext cx="1515456" cy="73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86C58B-511A-5A58-4EA7-35998C1E21FF}"/>
              </a:ext>
            </a:extLst>
          </p:cNvPr>
          <p:cNvSpPr txBox="1"/>
          <p:nvPr/>
        </p:nvSpPr>
        <p:spPr>
          <a:xfrm>
            <a:off x="9100457" y="1910882"/>
            <a:ext cx="2046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Dictionaries have identifiers!</a:t>
            </a:r>
          </a:p>
        </p:txBody>
      </p:sp>
      <p:sp>
        <p:nvSpPr>
          <p:cNvPr id="9" name="Google Shape;203;g13caad91745_0_125">
            <a:extLst>
              <a:ext uri="{FF2B5EF4-FFF2-40B4-BE49-F238E27FC236}">
                <a16:creationId xmlns:a16="http://schemas.microsoft.com/office/drawing/2014/main" id="{CD37AED9-6E76-135F-26C8-5E66D9446FC4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5AF4CD-5880-E079-B9F1-2BA5DC283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31" r="16761" b="12649"/>
          <a:stretch/>
        </p:blipFill>
        <p:spPr>
          <a:xfrm>
            <a:off x="0" y="615758"/>
            <a:ext cx="5454276" cy="84862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1C9061-0EF0-ACDD-4411-03D444EAF71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75618" y="638096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A1E4E-E1A2-1B54-A49B-ECDA62F2A15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087763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117446" y="-11873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Which terms commonly occur in a chapter?</a:t>
            </a:r>
            <a:endParaRPr dirty="0"/>
          </a:p>
        </p:txBody>
      </p:sp>
      <p:cxnSp>
        <p:nvCxnSpPr>
          <p:cNvPr id="116" name="Google Shape;116;p3"/>
          <p:cNvCxnSpPr/>
          <p:nvPr/>
        </p:nvCxnSpPr>
        <p:spPr>
          <a:xfrm>
            <a:off x="1657402" y="3587170"/>
            <a:ext cx="39555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3"/>
          <p:cNvSpPr/>
          <p:nvPr/>
        </p:nvSpPr>
        <p:spPr>
          <a:xfrm>
            <a:off x="2061274" y="2615562"/>
            <a:ext cx="2314226" cy="187074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745" y="3286577"/>
            <a:ext cx="1999713" cy="10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2226745" y="3112487"/>
            <a:ext cx="1999713" cy="17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2216639" y="2749761"/>
            <a:ext cx="2126208" cy="33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dirty="0"/>
          </a:p>
        </p:txBody>
      </p:sp>
      <p:sp>
        <p:nvSpPr>
          <p:cNvPr id="121" name="Google Shape;121;p3"/>
          <p:cNvSpPr/>
          <p:nvPr/>
        </p:nvSpPr>
        <p:spPr>
          <a:xfrm>
            <a:off x="4772826" y="3233160"/>
            <a:ext cx="1504549" cy="595033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 Model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 rot="10800000" flipH="1">
            <a:off x="4448018" y="3570806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1710" y="2398675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 rot="10800000" flipH="1">
            <a:off x="6319684" y="3514313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r="48721"/>
          <a:stretch/>
        </p:blipFill>
        <p:spPr>
          <a:xfrm>
            <a:off x="2216639" y="3298760"/>
            <a:ext cx="2033057" cy="10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BAF5E-7ECC-5B58-1E7D-0E3864ECD01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326597" y="271374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12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29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871CF-A009-C087-2393-4475B576D1EC}"/>
              </a:ext>
            </a:extLst>
          </p:cNvPr>
          <p:cNvSpPr txBox="1"/>
          <p:nvPr/>
        </p:nvSpPr>
        <p:spPr>
          <a:xfrm>
            <a:off x="103238" y="103239"/>
            <a:ext cx="836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Know which sections are relevant to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634B-DF84-EFA6-0665-26D484BA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5"/>
          <a:stretch/>
        </p:blipFill>
        <p:spPr>
          <a:xfrm>
            <a:off x="1447795" y="1706051"/>
            <a:ext cx="8866247" cy="3438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2A7FE-F4B7-3338-02F5-13F846B5749E}"/>
              </a:ext>
            </a:extLst>
          </p:cNvPr>
          <p:cNvSpPr txBox="1"/>
          <p:nvPr/>
        </p:nvSpPr>
        <p:spPr>
          <a:xfrm>
            <a:off x="2278627" y="2446536"/>
            <a:ext cx="7742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Term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B76757-97FE-7FA3-FAA7-2E9993057CE7}"/>
              </a:ext>
            </a:extLst>
          </p:cNvPr>
          <p:cNvSpPr/>
          <p:nvPr/>
        </p:nvSpPr>
        <p:spPr>
          <a:xfrm>
            <a:off x="5766619" y="3053123"/>
            <a:ext cx="2005781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Sentences that mention the term -- WMO</a:t>
            </a:r>
          </a:p>
        </p:txBody>
      </p:sp>
      <p:sp>
        <p:nvSpPr>
          <p:cNvPr id="21" name="Google Shape;203;g13caad91745_0_125">
            <a:extLst>
              <a:ext uri="{FF2B5EF4-FFF2-40B4-BE49-F238E27FC236}">
                <a16:creationId xmlns:a16="http://schemas.microsoft.com/office/drawing/2014/main" id="{BE92FE2D-7F86-9DDD-3934-CDC6398EF513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A46F8-BED2-787F-F340-D6924458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13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ED24-76AE-90A8-CD77-0D62AAF868D2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09293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636B3211-2EF1-4E04-FDE1-2B3C6D5ACC8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FF706-405F-65AB-2C94-4204E1429DCB}"/>
              </a:ext>
            </a:extLst>
          </p:cNvPr>
          <p:cNvSpPr txBox="1"/>
          <p:nvPr/>
        </p:nvSpPr>
        <p:spPr>
          <a:xfrm>
            <a:off x="203451" y="188653"/>
            <a:ext cx="63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Index &gt; 1000  images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F6D-E0EE-A694-2ECF-CFE5B98D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10255"/>
          <a:stretch/>
        </p:blipFill>
        <p:spPr>
          <a:xfrm>
            <a:off x="1323631" y="2422705"/>
            <a:ext cx="4803087" cy="4127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43AB0-FA40-7EED-7854-0F35721BDA21}"/>
              </a:ext>
            </a:extLst>
          </p:cNvPr>
          <p:cNvSpPr txBox="1"/>
          <p:nvPr/>
        </p:nvSpPr>
        <p:spPr>
          <a:xfrm>
            <a:off x="0" y="6550223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3"/>
              </a:rPr>
              <a:t>https://library.wmo.int/doc_num.php?explnum_id=11178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5935B-DC90-9026-63FC-2949AEBC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2" y="1537752"/>
            <a:ext cx="4286848" cy="268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B9628-08CA-EB32-2D8E-DC7ABFC3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44" y="2021809"/>
            <a:ext cx="2657846" cy="39915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2DCF8F-A986-3666-15B6-EA567789AF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46855" y="644478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0FC8F-A956-5645-DC85-F5B0FADA9D85}"/>
              </a:ext>
            </a:extLst>
          </p:cNvPr>
          <p:cNvSpPr txBox="1"/>
          <p:nvPr/>
        </p:nvSpPr>
        <p:spPr>
          <a:xfrm>
            <a:off x="8576008" y="1010391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Pull text from images!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7DF6A-573F-BD27-D4C5-74744D73CF4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43B570-1AFC-7B5B-76A4-D10FB3D23180}"/>
              </a:ext>
            </a:extLst>
          </p:cNvPr>
          <p:cNvCxnSpPr>
            <a:endCxn id="4" idx="2"/>
          </p:cNvCxnSpPr>
          <p:nvPr/>
        </p:nvCxnSpPr>
        <p:spPr>
          <a:xfrm flipV="1">
            <a:off x="8334531" y="1841388"/>
            <a:ext cx="1645787" cy="37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F00C00-F2C4-07F5-3172-8092E304908D}"/>
              </a:ext>
            </a:extLst>
          </p:cNvPr>
          <p:cNvCxnSpPr/>
          <p:nvPr/>
        </p:nvCxnSpPr>
        <p:spPr>
          <a:xfrm>
            <a:off x="4916" y="962080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3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13AA7-2E64-3415-9F98-60985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15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C25BC-CB37-F8A8-2F44-23054B328240}"/>
              </a:ext>
            </a:extLst>
          </p:cNvPr>
          <p:cNvSpPr txBox="1"/>
          <p:nvPr/>
        </p:nvSpPr>
        <p:spPr>
          <a:xfrm>
            <a:off x="302367" y="1897689"/>
            <a:ext cx="107042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Learn what abbreviations mean, instantaneously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See the big picture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Know which documents and sections are relevant</a:t>
            </a:r>
          </a:p>
          <a:p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71546-EC31-1905-7CAF-A02EF2E89020}"/>
              </a:ext>
            </a:extLst>
          </p:cNvPr>
          <p:cNvSpPr txBox="1"/>
          <p:nvPr/>
        </p:nvSpPr>
        <p:spPr>
          <a:xfrm>
            <a:off x="0" y="0"/>
            <a:ext cx="11182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#SemanticClimate empowers, </a:t>
            </a:r>
            <a:r>
              <a:rPr lang="en-IN" sz="4000" dirty="0">
                <a:solidFill>
                  <a:srgbClr val="FF0000"/>
                </a:solidFill>
              </a:rPr>
              <a:t>you</a:t>
            </a:r>
            <a:r>
              <a:rPr lang="en-IN" sz="4000" dirty="0"/>
              <a:t>, the reader</a:t>
            </a:r>
          </a:p>
        </p:txBody>
      </p:sp>
      <p:pic>
        <p:nvPicPr>
          <p:cNvPr id="11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18A7E838-0C4E-612F-B90A-7EA1CF6B4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058" y="1718265"/>
            <a:ext cx="1321500" cy="83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4;p3">
            <a:extLst>
              <a:ext uri="{FF2B5EF4-FFF2-40B4-BE49-F238E27FC236}">
                <a16:creationId xmlns:a16="http://schemas.microsoft.com/office/drawing/2014/main" id="{E4DB88AC-B807-FDC0-9CA0-FE7F9D4DAC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46849" y="2728643"/>
            <a:ext cx="2625476" cy="1288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3;g13caad91745_0_125">
            <a:extLst>
              <a:ext uri="{FF2B5EF4-FFF2-40B4-BE49-F238E27FC236}">
                <a16:creationId xmlns:a16="http://schemas.microsoft.com/office/drawing/2014/main" id="{85660C56-413A-EBCC-D383-8BFA3D641BC0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666D-B717-BAA1-4BDE-E6801C9BBA7E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938183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dive into our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Nothing to be frightened of!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45EBE65C-96A8-F99F-12AB-8AF38109089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A94C-E6D3-2891-7A3D-85228FE6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16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ACE44-3A23-B131-7DBD-C45E4213562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0976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567B5-CC05-1EDF-7C1E-A142F9EC4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9618" y="1585904"/>
            <a:ext cx="1791675" cy="1963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23D4F-4428-CE9F-495A-06F2A3BBB139}"/>
              </a:ext>
            </a:extLst>
          </p:cNvPr>
          <p:cNvSpPr txBox="1"/>
          <p:nvPr/>
        </p:nvSpPr>
        <p:spPr>
          <a:xfrm>
            <a:off x="149933" y="6439959"/>
            <a:ext cx="3038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88D8B-A490-B0C9-EE3D-D80506EC0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4595" r="24824"/>
          <a:stretch/>
        </p:blipFill>
        <p:spPr>
          <a:xfrm>
            <a:off x="5071099" y="1689619"/>
            <a:ext cx="1791675" cy="185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9E35C-AD2A-6B06-4342-C67B86BE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02445" y="1328773"/>
            <a:ext cx="2220508" cy="2220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CD897-89C5-8515-2945-F778B8F34EBC}"/>
              </a:ext>
            </a:extLst>
          </p:cNvPr>
          <p:cNvSpPr txBox="1"/>
          <p:nvPr/>
        </p:nvSpPr>
        <p:spPr>
          <a:xfrm>
            <a:off x="548648" y="3997181"/>
            <a:ext cx="34363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develop</a:t>
            </a:r>
            <a:r>
              <a:rPr lang="en-IN" sz="2400" dirty="0"/>
              <a:t> tools in Python using state-of-art NLP, AI and machine learning tools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FFDF3-DBEC-FAFC-5AEC-03122C80365B}"/>
              </a:ext>
            </a:extLst>
          </p:cNvPr>
          <p:cNvSpPr txBox="1"/>
          <p:nvPr/>
        </p:nvSpPr>
        <p:spPr>
          <a:xfrm>
            <a:off x="4320298" y="3997181"/>
            <a:ext cx="331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openly share </a:t>
            </a:r>
            <a:r>
              <a:rPr lang="en-IN" sz="2400" dirty="0"/>
              <a:t>tools and, and store data on 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EC3DA-F55A-2D4F-90BE-4BA12924FA11}"/>
              </a:ext>
            </a:extLst>
          </p:cNvPr>
          <p:cNvSpPr txBox="1"/>
          <p:nvPr/>
        </p:nvSpPr>
        <p:spPr>
          <a:xfrm>
            <a:off x="7900219" y="3997181"/>
            <a:ext cx="331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showcase</a:t>
            </a:r>
            <a:r>
              <a:rPr lang="en-IN" sz="2400" dirty="0"/>
              <a:t> our tool in Google </a:t>
            </a:r>
            <a:r>
              <a:rPr lang="en-IN" sz="2400" dirty="0" err="1"/>
              <a:t>Colab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C9B15-06DD-803B-A1C1-4571A41BD3C1}"/>
              </a:ext>
            </a:extLst>
          </p:cNvPr>
          <p:cNvSpPr txBox="1"/>
          <p:nvPr/>
        </p:nvSpPr>
        <p:spPr>
          <a:xfrm>
            <a:off x="4320298" y="5357646"/>
            <a:ext cx="34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Open Notebook Philosophy</a:t>
            </a:r>
          </a:p>
        </p:txBody>
      </p:sp>
      <p:sp>
        <p:nvSpPr>
          <p:cNvPr id="16" name="Google Shape;203;g13caad91745_0_125">
            <a:extLst>
              <a:ext uri="{FF2B5EF4-FFF2-40B4-BE49-F238E27FC236}">
                <a16:creationId xmlns:a16="http://schemas.microsoft.com/office/drawing/2014/main" id="{A3269AF9-4D3C-DEED-1315-98430D6C046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E15369-C927-5CD9-1248-1D3F4A02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17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0972D-41D6-AB9C-EECF-7FDF278318B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9862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C167B-AFD8-5064-ED64-DA0908EF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844" y="2447311"/>
            <a:ext cx="1791675" cy="19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0541F-1050-7A03-96E4-89A603FBC973}"/>
              </a:ext>
            </a:extLst>
          </p:cNvPr>
          <p:cNvSpPr txBox="1"/>
          <p:nvPr/>
        </p:nvSpPr>
        <p:spPr>
          <a:xfrm>
            <a:off x="900875" y="4664848"/>
            <a:ext cx="12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Python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967DA2A6-868F-FB10-9C01-0D74B8ABAEA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BDC6F5-0D45-0B0C-6673-E057095A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18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55E71-1472-5BBD-DFAB-92DB7A1F32E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1640D3-8193-BBBB-4D94-16B293DD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1" y="1483554"/>
            <a:ext cx="6832925" cy="3655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C9099-E0B4-822D-EDFC-C958DA63BB2D}"/>
              </a:ext>
            </a:extLst>
          </p:cNvPr>
          <p:cNvSpPr txBox="1"/>
          <p:nvPr/>
        </p:nvSpPr>
        <p:spPr>
          <a:xfrm rot="20631901">
            <a:off x="4314197" y="3206190"/>
            <a:ext cx="680633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You don’t have see or work with this!</a:t>
            </a:r>
          </a:p>
        </p:txBody>
      </p:sp>
    </p:spTree>
    <p:extLst>
      <p:ext uri="{BB962C8B-B14F-4D97-AF65-F5344CB8AC3E}">
        <p14:creationId xmlns:p14="http://schemas.microsoft.com/office/powerpoint/2010/main" val="300010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BA75A1-9EEA-A657-4D51-67B6A0C4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12" y="1683819"/>
            <a:ext cx="7710346" cy="3255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1B0423-C83B-7178-8083-CAAA55BFC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95" r="24824"/>
          <a:stretch/>
        </p:blipFill>
        <p:spPr>
          <a:xfrm>
            <a:off x="1148029" y="2772106"/>
            <a:ext cx="1467735" cy="1523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FD81-D37C-9564-01AF-B5742949CA2B}"/>
              </a:ext>
            </a:extLst>
          </p:cNvPr>
          <p:cNvSpPr txBox="1"/>
          <p:nvPr/>
        </p:nvSpPr>
        <p:spPr>
          <a:xfrm>
            <a:off x="1238915" y="4584188"/>
            <a:ext cx="12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1A528-D082-279A-D3F1-9099C3CA17D2}"/>
              </a:ext>
            </a:extLst>
          </p:cNvPr>
          <p:cNvSpPr txBox="1"/>
          <p:nvPr/>
        </p:nvSpPr>
        <p:spPr>
          <a:xfrm>
            <a:off x="4663566" y="2896061"/>
            <a:ext cx="5825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Our dictionaries and code are all openly available for anybody to browse and re-use</a:t>
            </a:r>
          </a:p>
        </p:txBody>
      </p:sp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C2997E7A-247F-7CE1-4765-1749E1A03DB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1BEE8-B6D0-673E-9794-A84F3D20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19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AF9D-947C-A212-7E56-E4B27BA5290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5905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BC8-B6CB-2868-12D6-B88113FA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682679" y="509188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0341" y="353872"/>
            <a:ext cx="110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855309"/>
                </a:solidFill>
              </a:rPr>
              <a:t>Information</a:t>
            </a:r>
            <a:r>
              <a:rPr lang="en-IN" sz="3600" dirty="0"/>
              <a:t> to save the world is </a:t>
            </a:r>
            <a:r>
              <a:rPr lang="en-IN" sz="3600" dirty="0">
                <a:solidFill>
                  <a:srgbClr val="FF0000"/>
                </a:solidFill>
              </a:rPr>
              <a:t>locked </a:t>
            </a:r>
            <a:r>
              <a:rPr lang="en-IN" sz="3600" dirty="0"/>
              <a:t>in PDF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7" y="1447658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5100" y="1380178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1308539" y="4681437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08208" y="1514964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393" y="1768124"/>
            <a:ext cx="2300147" cy="23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5DBD6-DAC4-2591-2657-D833122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05113" y="602449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FDA28B3-BDC8-4914-9ED7-6985AEE41B57}"/>
              </a:ext>
            </a:extLst>
          </p:cNvPr>
          <p:cNvSpPr/>
          <p:nvPr/>
        </p:nvSpPr>
        <p:spPr>
          <a:xfrm>
            <a:off x="8376096" y="4463910"/>
            <a:ext cx="2126501" cy="969421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But it’s the most important document ever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8897-27D3-A6EE-50BE-966FC2AC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27917" y="378006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EFF1E7C-059C-167B-FDA9-3101C4AF562B}"/>
              </a:ext>
            </a:extLst>
          </p:cNvPr>
          <p:cNvSpPr/>
          <p:nvPr/>
        </p:nvSpPr>
        <p:spPr>
          <a:xfrm>
            <a:off x="6873048" y="3712139"/>
            <a:ext cx="1717175" cy="950572"/>
          </a:xfrm>
          <a:prstGeom prst="wedgeEllipseCallout">
            <a:avLst>
              <a:gd name="adj1" fmla="val -77995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 can’t read all of that!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9817148-DC83-55A8-1F1F-D166856890E8}"/>
              </a:ext>
            </a:extLst>
          </p:cNvPr>
          <p:cNvSpPr/>
          <p:nvPr/>
        </p:nvSpPr>
        <p:spPr>
          <a:xfrm>
            <a:off x="6938233" y="5499242"/>
            <a:ext cx="1717175" cy="950572"/>
          </a:xfrm>
          <a:prstGeom prst="wedgeEllipseCallout">
            <a:avLst>
              <a:gd name="adj1" fmla="val -73701"/>
              <a:gd name="adj2" fmla="val 609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Text Data-Mining can help!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524330" y="3950465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C3113-0C7A-0F96-584C-C08A0AF2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193" y="2209800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C030A-462B-AC36-A438-861EE744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39" y="1504461"/>
            <a:ext cx="7457768" cy="3387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4EE0D-FE8C-77CD-E48D-C8D7A567A741}"/>
              </a:ext>
            </a:extLst>
          </p:cNvPr>
          <p:cNvSpPr txBox="1"/>
          <p:nvPr/>
        </p:nvSpPr>
        <p:spPr>
          <a:xfrm>
            <a:off x="5225494" y="2875000"/>
            <a:ext cx="54428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/>
              <a:t>Experiment with our tools!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5381-4B8D-B8E9-7CB2-D8FD828918F0}"/>
              </a:ext>
            </a:extLst>
          </p:cNvPr>
          <p:cNvSpPr txBox="1"/>
          <p:nvPr/>
        </p:nvSpPr>
        <p:spPr>
          <a:xfrm>
            <a:off x="4616245" y="4946303"/>
            <a:ext cx="773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Run our tools with a click of button on your browser!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8CFC14E5-98D5-FC1C-683E-6151C8CF448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BE7FA-3634-D91A-77EA-9495A8E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20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9816-3E33-EEE6-AB13-376D8A36302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04820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in next two hours?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Learning by doing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1B0267A2-409F-7955-CD47-8B53EE2454AE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13C0-293C-DF76-772D-BB90B890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22A2F-0B72-74AF-9FB5-E402EDC1AF28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710178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E194E-6DE5-E430-8FE5-E1E35F1798D4}"/>
              </a:ext>
            </a:extLst>
          </p:cNvPr>
          <p:cNvSpPr txBox="1"/>
          <p:nvPr/>
        </p:nvSpPr>
        <p:spPr>
          <a:xfrm>
            <a:off x="970692" y="894343"/>
            <a:ext cx="9897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First-half</a:t>
            </a:r>
          </a:p>
          <a:p>
            <a:r>
              <a:rPr lang="en-IN" sz="3600" dirty="0"/>
              <a:t>- Choose breakout room based on your interest and pitch from chapter champions</a:t>
            </a:r>
          </a:p>
          <a:p>
            <a:pPr marL="285750" indent="-285750">
              <a:buFontTx/>
              <a:buChar char="-"/>
            </a:pPr>
            <a:r>
              <a:rPr lang="en-IN" sz="3600" dirty="0"/>
              <a:t>Run </a:t>
            </a:r>
            <a:r>
              <a:rPr lang="en-IN" sz="3600" dirty="0" err="1"/>
              <a:t>Colab</a:t>
            </a:r>
            <a:r>
              <a:rPr lang="en-IN" sz="3600" dirty="0"/>
              <a:t> Notebooks in breakouts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691B9-EDFA-CF7C-381A-1BF0AC377A9E}"/>
              </a:ext>
            </a:extLst>
          </p:cNvPr>
          <p:cNvSpPr txBox="1"/>
          <p:nvPr/>
        </p:nvSpPr>
        <p:spPr>
          <a:xfrm>
            <a:off x="0" y="136525"/>
            <a:ext cx="609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WHAT NEXT?</a:t>
            </a:r>
          </a:p>
        </p:txBody>
      </p:sp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795159D5-21DF-D5B1-528B-2E9CF75C2A6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76177-6356-2EEE-0026-3C5C4D6E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22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F0F39-FABD-48BF-F7CB-91D169E4FCA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ADAF4-8065-4F13-CC28-5BAC74022020}"/>
              </a:ext>
            </a:extLst>
          </p:cNvPr>
          <p:cNvSpPr txBox="1"/>
          <p:nvPr/>
        </p:nvSpPr>
        <p:spPr>
          <a:xfrm>
            <a:off x="811443" y="3441680"/>
            <a:ext cx="10542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Second-half</a:t>
            </a:r>
          </a:p>
          <a:p>
            <a:pPr marL="571500" indent="-571500" algn="l">
              <a:buFontTx/>
              <a:buChar char="-"/>
            </a:pPr>
            <a:r>
              <a:rPr lang="en-US" sz="3600" b="0" i="0" dirty="0">
                <a:solidFill>
                  <a:srgbClr val="1D1C1D"/>
                </a:solidFill>
                <a:effectLst/>
                <a:latin typeface="Slack-Lato"/>
              </a:rPr>
              <a:t>move to another existing Chapter breakout room (e.g. Chapter02 to Chapter07)</a:t>
            </a:r>
          </a:p>
          <a:p>
            <a:pPr marL="571500" indent="-571500" algn="l">
              <a:buFontTx/>
              <a:buChar char="-"/>
            </a:pPr>
            <a:r>
              <a:rPr lang="en-US" sz="3600" b="0" i="0" dirty="0">
                <a:solidFill>
                  <a:srgbClr val="1D1C1D"/>
                </a:solidFill>
                <a:effectLst/>
                <a:latin typeface="Slack-Lato"/>
              </a:rPr>
              <a:t>hands-on doing a new Chapter (with supervision)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rgbClr val="1D1C1D"/>
                </a:solidFill>
                <a:latin typeface="Slack-Lato"/>
              </a:rPr>
              <a:t>Meet the developers – explore tools, give feedback</a:t>
            </a:r>
            <a:endParaRPr lang="en-US" sz="36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968304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3809428" y="-12482"/>
            <a:ext cx="4725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Join the diverse team!</a:t>
            </a:r>
          </a:p>
        </p:txBody>
      </p:sp>
      <p:sp>
        <p:nvSpPr>
          <p:cNvPr id="3" name="Google Shape;203;g13caad91745_0_125">
            <a:extLst>
              <a:ext uri="{FF2B5EF4-FFF2-40B4-BE49-F238E27FC236}">
                <a16:creationId xmlns:a16="http://schemas.microsoft.com/office/drawing/2014/main" id="{B0C77820-B7CA-2AD4-1C4B-E2E929C3BFBD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567D-CFD5-36A6-E7DF-C4370485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622A-36BD-E5F4-C022-ADDC881753B0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74C84-677A-5A41-10CE-251902624622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5341407" y="3486692"/>
            <a:ext cx="578691" cy="678267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A72EB-D14B-D89F-36A0-2E2BBD4C71EA}"/>
              </a:ext>
            </a:extLst>
          </p:cNvPr>
          <p:cNvPicPr/>
          <p:nvPr/>
        </p:nvPicPr>
        <p:blipFill rotWithShape="1">
          <a:blip r:embed="rId16"/>
          <a:srcRect b="14705"/>
          <a:stretch/>
        </p:blipFill>
        <p:spPr>
          <a:xfrm>
            <a:off x="6033857" y="3486692"/>
            <a:ext cx="459586" cy="678267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DC7F7-1780-000B-2C03-4371626E0DAC}"/>
              </a:ext>
            </a:extLst>
          </p:cNvPr>
          <p:cNvPicPr/>
          <p:nvPr/>
        </p:nvPicPr>
        <p:blipFill>
          <a:blip r:embed="rId17"/>
          <a:srcRect r="23636"/>
          <a:stretch/>
        </p:blipFill>
        <p:spPr>
          <a:xfrm>
            <a:off x="4654303" y="3486692"/>
            <a:ext cx="521643" cy="679287"/>
          </a:xfrm>
          <a:prstGeom prst="rect">
            <a:avLst/>
          </a:prstGeom>
          <a:ln w="0">
            <a:noFill/>
          </a:ln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8EDC9E6-C16E-419B-9D87-647AAA1F91DB}"/>
              </a:ext>
            </a:extLst>
          </p:cNvPr>
          <p:cNvCxnSpPr>
            <a:cxnSpLocks/>
            <a:stCxn id="1052" idx="2"/>
            <a:endCxn id="8" idx="0"/>
          </p:cNvCxnSpPr>
          <p:nvPr/>
        </p:nvCxnSpPr>
        <p:spPr>
          <a:xfrm rot="5400000">
            <a:off x="6982971" y="2624580"/>
            <a:ext cx="142791" cy="1581432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7B96DAE-2C7D-6EF0-3A1F-633BF792EC8C}"/>
              </a:ext>
            </a:extLst>
          </p:cNvPr>
          <p:cNvCxnSpPr>
            <a:cxnSpLocks/>
            <a:stCxn id="1052" idx="2"/>
            <a:endCxn id="7" idx="0"/>
          </p:cNvCxnSpPr>
          <p:nvPr/>
        </p:nvCxnSpPr>
        <p:spPr>
          <a:xfrm rot="5400000">
            <a:off x="6666523" y="2308132"/>
            <a:ext cx="142791" cy="2214329"/>
          </a:xfrm>
          <a:prstGeom prst="curvedConnector3">
            <a:avLst>
              <a:gd name="adj1" fmla="val -5139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9DC0713-41AB-30AD-6B85-A5D8F4A72ECD}"/>
              </a:ext>
            </a:extLst>
          </p:cNvPr>
          <p:cNvCxnSpPr>
            <a:cxnSpLocks/>
            <a:stCxn id="1052" idx="0"/>
          </p:cNvCxnSpPr>
          <p:nvPr/>
        </p:nvCxnSpPr>
        <p:spPr>
          <a:xfrm rot="16200000" flipH="1" flipV="1">
            <a:off x="6163091" y="1873249"/>
            <a:ext cx="455781" cy="2908201"/>
          </a:xfrm>
          <a:prstGeom prst="curvedConnector4">
            <a:avLst>
              <a:gd name="adj1" fmla="val -50156"/>
              <a:gd name="adj2" fmla="val 9871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4259133" y="2886641"/>
            <a:ext cx="3775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Over to Chapter Champions…</a:t>
            </a:r>
          </a:p>
        </p:txBody>
      </p:sp>
      <p:sp>
        <p:nvSpPr>
          <p:cNvPr id="3" name="Google Shape;203;g13caad91745_0_125">
            <a:extLst>
              <a:ext uri="{FF2B5EF4-FFF2-40B4-BE49-F238E27FC236}">
                <a16:creationId xmlns:a16="http://schemas.microsoft.com/office/drawing/2014/main" id="{B0C77820-B7CA-2AD4-1C4B-E2E929C3BFBD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567D-CFD5-36A6-E7DF-C4370485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24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622A-36BD-E5F4-C022-ADDC881753B0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77091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744928" y="5103285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67362" y="6035901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B0C1288-3B29-DBDD-4013-0ED401B70BAC}"/>
              </a:ext>
            </a:extLst>
          </p:cNvPr>
          <p:cNvSpPr/>
          <p:nvPr/>
        </p:nvSpPr>
        <p:spPr>
          <a:xfrm>
            <a:off x="9017003" y="4741696"/>
            <a:ext cx="1610759" cy="703040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E0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Really?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90166" y="3791467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E19C213-187C-B144-547B-11B73C0E2204}"/>
              </a:ext>
            </a:extLst>
          </p:cNvPr>
          <p:cNvSpPr/>
          <p:nvPr/>
        </p:nvSpPr>
        <p:spPr>
          <a:xfrm>
            <a:off x="6935297" y="3723544"/>
            <a:ext cx="2018790" cy="950572"/>
          </a:xfrm>
          <a:prstGeom prst="wedgeEllipseCallout">
            <a:avLst>
              <a:gd name="adj1" fmla="val -73612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They can’t make sense of PDFs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30435F5-940B-7E2C-5C3F-1C140FC5EF66}"/>
              </a:ext>
            </a:extLst>
          </p:cNvPr>
          <p:cNvSpPr/>
          <p:nvPr/>
        </p:nvSpPr>
        <p:spPr>
          <a:xfrm>
            <a:off x="7000482" y="5367346"/>
            <a:ext cx="2370532" cy="1093873"/>
          </a:xfrm>
          <a:prstGeom prst="wedgeEllipseCallout">
            <a:avLst>
              <a:gd name="adj1" fmla="val -67236"/>
              <a:gd name="adj2" fmla="val 593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Hey,  #SemanticClimate can help!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76F27-49A4-7AFA-0623-33A3F40F2875}"/>
              </a:ext>
            </a:extLst>
          </p:cNvPr>
          <p:cNvSpPr txBox="1"/>
          <p:nvPr/>
        </p:nvSpPr>
        <p:spPr>
          <a:xfrm>
            <a:off x="827915" y="4659460"/>
            <a:ext cx="39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We need tools!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F9D5003-9FC7-7813-B7F5-89074CBB1EF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9351-3216-9C0D-013C-3D2C2B4D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783" y="644326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C9DE-9120-C8A8-8246-94081F04F9E6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9488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09" y="2157019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79848" y="3144438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69087" y="25737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532482" y="3144438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522758" y="2573767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52903" y="4126063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3caad91745_0_97"/>
          <p:cNvSpPr txBox="1"/>
          <p:nvPr/>
        </p:nvSpPr>
        <p:spPr>
          <a:xfrm>
            <a:off x="3730454" y="2669161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7D95-297C-8E0E-3264-2064427FE8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tools liberate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563DB-614E-B2B2-6A4C-A08B4675E6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8869" y="639560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1FE88271-A267-D380-0B78-D13889C35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29" y="2292954"/>
            <a:ext cx="687159" cy="6871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E3252D-058A-6EC1-85D4-AAAE0B2A7205}"/>
              </a:ext>
            </a:extLst>
          </p:cNvPr>
          <p:cNvSpPr/>
          <p:nvPr/>
        </p:nvSpPr>
        <p:spPr>
          <a:xfrm>
            <a:off x="7624916" y="2573767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mitigation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nationally determined contributions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613AE-D0BD-33F0-41FB-E70E6386F47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1DAC0-2BD3-C3E7-0785-621726E3497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A5ACAEEA-3625-3FA9-0E41-4EF673221943}"/>
              </a:ext>
            </a:extLst>
          </p:cNvPr>
          <p:cNvSpPr txBox="1"/>
          <p:nvPr/>
        </p:nvSpPr>
        <p:spPr>
          <a:xfrm>
            <a:off x="112854" y="591625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Google Shape;181;g13caad91745_0_97">
            <a:extLst>
              <a:ext uri="{FF2B5EF4-FFF2-40B4-BE49-F238E27FC236}">
                <a16:creationId xmlns:a16="http://schemas.microsoft.com/office/drawing/2014/main" id="{FCBE1AAB-0C1F-F4F2-8472-3B0E7ED7E4FB}"/>
              </a:ext>
            </a:extLst>
          </p:cNvPr>
          <p:cNvSpPr txBox="1"/>
          <p:nvPr/>
        </p:nvSpPr>
        <p:spPr>
          <a:xfrm>
            <a:off x="369308" y="650633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F5465-1C16-4779-168B-C227B25AE92F}"/>
              </a:ext>
            </a:extLst>
          </p:cNvPr>
          <p:cNvSpPr txBox="1"/>
          <p:nvPr/>
        </p:nvSpPr>
        <p:spPr>
          <a:xfrm>
            <a:off x="1950718" y="5916252"/>
            <a:ext cx="364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Ayush</a:t>
            </a:r>
            <a:r>
              <a:rPr lang="en-IN" dirty="0"/>
              <a:t> Garg and Shweata N. Hegde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B3FE9-B2A4-9F24-1202-DF6C38081762}"/>
              </a:ext>
            </a:extLst>
          </p:cNvPr>
          <p:cNvSpPr txBox="1"/>
          <p:nvPr/>
        </p:nvSpPr>
        <p:spPr>
          <a:xfrm>
            <a:off x="2008572" y="6488668"/>
            <a:ext cx="364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Peter Murray-Rust</a:t>
            </a:r>
          </a:p>
        </p:txBody>
      </p:sp>
    </p:spTree>
    <p:extLst>
      <p:ext uri="{BB962C8B-B14F-4D97-AF65-F5344CB8AC3E}">
        <p14:creationId xmlns:p14="http://schemas.microsoft.com/office/powerpoint/2010/main" val="1777371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4" grpId="0" animBg="1"/>
      <p:bldP spid="198" grpId="0" animBg="1"/>
      <p:bldP spid="3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2527077" y="166009"/>
            <a:ext cx="8294379" cy="8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extracts keywords, abbreviations</a:t>
            </a:r>
            <a:endParaRPr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704021" y="282768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HTML </a:t>
            </a:r>
            <a:endParaRPr/>
          </a:p>
        </p:txBody>
      </p:sp>
      <p:cxnSp>
        <p:nvCxnSpPr>
          <p:cNvPr id="92" name="Google Shape;92;p2"/>
          <p:cNvCxnSpPr/>
          <p:nvPr/>
        </p:nvCxnSpPr>
        <p:spPr>
          <a:xfrm>
            <a:off x="2431532" y="3602160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" name="Google Shape;94;p2"/>
          <p:cNvSpPr txBox="1"/>
          <p:nvPr/>
        </p:nvSpPr>
        <p:spPr>
          <a:xfrm>
            <a:off x="3365662" y="3180133"/>
            <a:ext cx="2237307" cy="9232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keywords using state-of-the-art tools</a:t>
            </a:r>
            <a:endParaRPr dirty="0"/>
          </a:p>
        </p:txBody>
      </p:sp>
      <p:cxnSp>
        <p:nvCxnSpPr>
          <p:cNvPr id="95" name="Google Shape;95;p2"/>
          <p:cNvCxnSpPr/>
          <p:nvPr/>
        </p:nvCxnSpPr>
        <p:spPr>
          <a:xfrm>
            <a:off x="6334509" y="2368005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/>
          <p:nvPr/>
        </p:nvCxnSpPr>
        <p:spPr>
          <a:xfrm>
            <a:off x="5608861" y="3562039"/>
            <a:ext cx="75920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>
            <a:off x="6368065" y="2356121"/>
            <a:ext cx="0" cy="24118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435293" y="4185910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435293" y="459168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3888297" y="421546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895287" y="455880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6368065" y="4743474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886" y="1930294"/>
            <a:ext cx="2785625" cy="14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7339886" y="1718746"/>
            <a:ext cx="2809036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847864" y="1833262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929184" y="420207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28179" y="3888652"/>
            <a:ext cx="3728503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Key-phrases                                  |score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985" y="4178482"/>
            <a:ext cx="3818381" cy="12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AA23F045-406A-47A9-76CE-C5C413FC306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14AB1-6089-B82A-7BB5-4D12F97DA429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Google Shape;198;g13caad91745_0_97">
            <a:extLst>
              <a:ext uri="{FF2B5EF4-FFF2-40B4-BE49-F238E27FC236}">
                <a16:creationId xmlns:a16="http://schemas.microsoft.com/office/drawing/2014/main" id="{0C19D27C-D08F-50EB-F598-73497EE53A2B}"/>
              </a:ext>
            </a:extLst>
          </p:cNvPr>
          <p:cNvSpPr txBox="1"/>
          <p:nvPr/>
        </p:nvSpPr>
        <p:spPr>
          <a:xfrm>
            <a:off x="966992" y="3278753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3FBF5-AF88-BDF6-960F-2292E827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5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2CDFA-3ED3-F083-04C4-162416DF2EEF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51E6BA-B043-702C-049A-A18FC2B954C5}"/>
              </a:ext>
            </a:extLst>
          </p:cNvPr>
          <p:cNvSpPr txBox="1"/>
          <p:nvPr/>
        </p:nvSpPr>
        <p:spPr>
          <a:xfrm>
            <a:off x="20341" y="6481168"/>
            <a:ext cx="488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Keyphrase</a:t>
            </a:r>
            <a:r>
              <a:rPr lang="en-IN" dirty="0"/>
              <a:t> extraction work by Ananya Singha</a:t>
            </a:r>
          </a:p>
        </p:txBody>
      </p:sp>
      <p:sp>
        <p:nvSpPr>
          <p:cNvPr id="14" name="Google Shape;184;g13caad91745_0_97">
            <a:extLst>
              <a:ext uri="{FF2B5EF4-FFF2-40B4-BE49-F238E27FC236}">
                <a16:creationId xmlns:a16="http://schemas.microsoft.com/office/drawing/2014/main" id="{3C7D8CD3-651F-F7CB-3DD2-93F9EC3F5BCF}"/>
              </a:ext>
            </a:extLst>
          </p:cNvPr>
          <p:cNvSpPr txBox="1"/>
          <p:nvPr/>
        </p:nvSpPr>
        <p:spPr>
          <a:xfrm>
            <a:off x="44042" y="335365"/>
            <a:ext cx="2387490" cy="52318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2B9B5-89B1-9576-6907-54DFA139A43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=Q7915732/&gt;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=Q20051297/&gt;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  <a:sym typeface="Calibri"/>
              </a:rPr>
              <a:t>…</a:t>
            </a:r>
            <a:endParaRPr lang="en-IN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763F3-5F9F-EEDA-9F25-84CA0746940C}"/>
              </a:ext>
            </a:extLst>
          </p:cNvPr>
          <p:cNvSpPr txBox="1"/>
          <p:nvPr/>
        </p:nvSpPr>
        <p:spPr>
          <a:xfrm>
            <a:off x="5116341" y="3240584"/>
            <a:ext cx="195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/>
              <a:t>Dictionary snippet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EB53DA-8879-5A56-DC3E-6862F9478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50"/>
          <a:stretch/>
        </p:blipFill>
        <p:spPr>
          <a:xfrm>
            <a:off x="1897828" y="3002648"/>
            <a:ext cx="8042380" cy="3662211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7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42742-3A09-7BA9-3F24-3DBE24B129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CCB9E-ED61-B119-F411-1B30ABD7FA3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2602A1-FE0F-F632-76A7-71D9657BB27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5165573" y="2799776"/>
            <a:ext cx="3189495" cy="8942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317350" y="283627"/>
            <a:ext cx="8693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Learn what abbreviations mean, instantaneously!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B2F4-2923-55CD-7AC6-FCEDC90E7D52}"/>
              </a:ext>
            </a:extLst>
          </p:cNvPr>
          <p:cNvSpPr/>
          <p:nvPr/>
        </p:nvSpPr>
        <p:spPr>
          <a:xfrm>
            <a:off x="8413146" y="2118672"/>
            <a:ext cx="1387425" cy="981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146" y="2170552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2644</TotalTime>
  <Words>828</Words>
  <Application>Microsoft Office PowerPoint</Application>
  <PresentationFormat>Widescreen</PresentationFormat>
  <Paragraphs>188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Courier New</vt:lpstr>
      <vt:lpstr>Montserrat Medium</vt:lpstr>
      <vt:lpstr>Slack-Lato</vt:lpstr>
      <vt:lpstr>Tahoma</vt:lpstr>
      <vt:lpstr>Times New Roman</vt:lpstr>
      <vt:lpstr>Office Theme</vt:lpstr>
      <vt:lpstr>      Climate Knowledge Hunt</vt:lpstr>
      <vt:lpstr>PowerPoint Presentation</vt:lpstr>
      <vt:lpstr>PowerPoint Presentation</vt:lpstr>
      <vt:lpstr>PowerPoint Presentation</vt:lpstr>
      <vt:lpstr>extracts keywords, abbreviations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terms commonly occur in a chapter?</vt:lpstr>
      <vt:lpstr>PowerPoint Presentation</vt:lpstr>
      <vt:lpstr>PowerPoint Presentation</vt:lpstr>
      <vt:lpstr>PowerPoint Presentation</vt:lpstr>
      <vt:lpstr>Deep dive into our tools</vt:lpstr>
      <vt:lpstr>PowerPoint Presentation</vt:lpstr>
      <vt:lpstr>PowerPoint Presentation</vt:lpstr>
      <vt:lpstr>PowerPoint Presentation</vt:lpstr>
      <vt:lpstr>PowerPoint Presentation</vt:lpstr>
      <vt:lpstr>What in next two hours?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</dc:title>
  <dc:creator>Shweata N</dc:creator>
  <cp:lastModifiedBy>Shweata N</cp:lastModifiedBy>
  <cp:revision>57</cp:revision>
  <dcterms:created xsi:type="dcterms:W3CDTF">2022-09-19T11:33:47Z</dcterms:created>
  <dcterms:modified xsi:type="dcterms:W3CDTF">2022-09-21T04:53:03Z</dcterms:modified>
</cp:coreProperties>
</file>